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7" r:id="rId11"/>
    <p:sldId id="265" r:id="rId12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3" d="100"/>
          <a:sy n="113" d="100"/>
        </p:scale>
        <p:origin x="514" y="9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688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0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2.mp3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4" Type="http://schemas.openxmlformats.org/officeDocument/2006/relationships/audio" Target="../media/media2.mp3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gif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40200" y="449775"/>
            <a:ext cx="3983700" cy="1593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ru-RU" sz="2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</a:t>
            </a:r>
            <a:r>
              <a:rPr lang="en-US" sz="2600" b="1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азличаем</a:t>
            </a:r>
            <a:r>
              <a:rPr lang="en-US" sz="26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6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звуки С и Ш с играми и заданиями
</a:t>
            </a:r>
            <a:endParaRPr lang="en-US" sz="2600" dirty="0"/>
          </a:p>
        </p:txBody>
      </p:sp>
      <p:sp>
        <p:nvSpPr>
          <p:cNvPr id="5" name="Text 1"/>
          <p:cNvSpPr txBox="1"/>
          <p:nvPr/>
        </p:nvSpPr>
        <p:spPr>
          <a:xfrm>
            <a:off x="340200" y="2973493"/>
            <a:ext cx="3886360" cy="1905707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Обучаем детей слушать и правильно произносить звуки С и Ш весело и </a:t>
            </a:r>
            <a:r>
              <a:rPr lang="en-US" sz="1400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эффективно</a:t>
            </a:r>
            <a:r>
              <a:rPr lang="en-US" sz="14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lang="ru-RU" sz="1400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100000"/>
              </a:lnSpc>
              <a:buNone/>
            </a:pPr>
            <a:endParaRPr lang="ru-RU" sz="1400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Андрианова Алёна Владимировна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ru-RU" sz="14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Учитель - логопед</a:t>
            </a: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2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7146" y="226721"/>
            <a:ext cx="52145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 про Сашину кошку: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05" y="650027"/>
            <a:ext cx="2753047" cy="22473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564" y="2771435"/>
            <a:ext cx="2801442" cy="22925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059" y="650027"/>
            <a:ext cx="3048000" cy="21214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3059" y="2771435"/>
            <a:ext cx="2153165" cy="2153165"/>
          </a:xfrm>
          <a:prstGeom prst="rect">
            <a:avLst/>
          </a:prstGeom>
        </p:spPr>
      </p:pic>
      <p:pic>
        <p:nvPicPr>
          <p:cNvPr id="12" name="Логопедические звучалочки - Сашина кошка. Звуки С - Ш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155324" y="11484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8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6520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BBC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48" y="233934"/>
            <a:ext cx="6242304" cy="4675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4749232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163" y="85060"/>
            <a:ext cx="4518837" cy="505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51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0632" y="501325"/>
            <a:ext cx="3754987" cy="4206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 0"/>
          <p:cNvSpPr txBox="1"/>
          <p:nvPr/>
        </p:nvSpPr>
        <p:spPr>
          <a:xfrm>
            <a:off x="337925" y="1985375"/>
            <a:ext cx="4234200" cy="192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400" dirty="0"/>
          </a:p>
        </p:txBody>
      </p:sp>
      <p:sp>
        <p:nvSpPr>
          <p:cNvPr id="7" name="Text 1"/>
          <p:cNvSpPr txBox="1"/>
          <p:nvPr/>
        </p:nvSpPr>
        <p:spPr>
          <a:xfrm>
            <a:off x="337925" y="393899"/>
            <a:ext cx="4366200" cy="30063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90000"/>
              </a:lnSpc>
              <a:buNone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400" b="1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400" b="1" dirty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Чем отличается звук </a:t>
            </a:r>
          </a:p>
          <a:p>
            <a:pPr marL="0" indent="0" algn="ctr">
              <a:lnSpc>
                <a:spcPct val="90000"/>
              </a:lnSpc>
              <a:buNone/>
            </a:pPr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 от звука Ш?</a:t>
            </a:r>
            <a:r>
              <a:rPr lang="en-US" sz="4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4000" dirty="0"/>
          </a:p>
        </p:txBody>
      </p:sp>
      <p:sp>
        <p:nvSpPr>
          <p:cNvPr id="8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0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972" y="176107"/>
            <a:ext cx="4219787" cy="4768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02425" y="1168003"/>
            <a:ext cx="3757200" cy="335359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2500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941800" y="1610406"/>
            <a:ext cx="3449700" cy="141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Звук С — мягкий, похож на шипение змейки. Он звучит чётко и звонко, словно лёгкое шуршание. Для запоминания можно представить мультяшную змею, издающую этот звук.
</a:t>
            </a:r>
            <a:endParaRPr lang="en-US" sz="1100" dirty="0"/>
          </a:p>
        </p:txBody>
      </p:sp>
      <p:sp>
        <p:nvSpPr>
          <p:cNvPr id="8" name="Text 1"/>
          <p:cNvSpPr txBox="1"/>
          <p:nvPr/>
        </p:nvSpPr>
        <p:spPr>
          <a:xfrm>
            <a:off x="475850" y="393900"/>
            <a:ext cx="8183700" cy="6830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 err="1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 err="1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звучит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звук</a:t>
            </a:r>
            <a:r>
              <a:rPr lang="en-US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С, </a:t>
            </a:r>
            <a:endParaRPr lang="ru-RU" sz="2400" b="1" dirty="0" smtClean="0">
              <a:solidFill>
                <a:srgbClr val="000000"/>
              </a:solidFill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 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как — Ш?
</a:t>
            </a:r>
            <a:endParaRPr lang="en-US" sz="2400" dirty="0"/>
          </a:p>
        </p:txBody>
      </p:sp>
      <p:sp>
        <p:nvSpPr>
          <p:cNvPr id="9" name="Text 2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000" dirty="0"/>
          </a:p>
        </p:txBody>
      </p:sp>
      <p:sp>
        <p:nvSpPr>
          <p:cNvPr id="10" name="Text 3"/>
          <p:cNvSpPr txBox="1"/>
          <p:nvPr/>
        </p:nvSpPr>
        <p:spPr>
          <a:xfrm>
            <a:off x="941800" y="3465256"/>
            <a:ext cx="3449700" cy="1419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Звук Ш — твёрдый и громкий, похож на шуршание шапки. Он более насыщенный и глубоко шипит. Визуализация шуршащей шапки помогает отличать этот звук от С.
</a:t>
            </a:r>
            <a:endParaRPr lang="en-US" sz="1100" dirty="0"/>
          </a:p>
        </p:txBody>
      </p:sp>
      <p:pic>
        <p:nvPicPr>
          <p:cNvPr id="11" name="Буква 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98119" y="4304037"/>
            <a:ext cx="487362" cy="487363"/>
          </a:xfrm>
          <a:prstGeom prst="rect">
            <a:avLst/>
          </a:prstGeom>
        </p:spPr>
      </p:pic>
      <p:pic>
        <p:nvPicPr>
          <p:cNvPr id="12" name="Буква С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45916" y="2616198"/>
            <a:ext cx="487362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4446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10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25" y="3049689"/>
            <a:ext cx="4070100" cy="1740922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0375" y="3049689"/>
            <a:ext cx="4070100" cy="1740922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228871" y="0"/>
            <a:ext cx="8262000" cy="726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313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Раздели слова на две группы</a:t>
            </a:r>
            <a:r>
              <a:rPr lang="en-US" sz="2313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313" dirty="0"/>
          </a:p>
        </p:txBody>
      </p:sp>
      <p:sp>
        <p:nvSpPr>
          <p:cNvPr id="8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000" dirty="0"/>
          </a:p>
        </p:txBody>
      </p:sp>
      <p:sp>
        <p:nvSpPr>
          <p:cNvPr id="10" name="Text 3"/>
          <p:cNvSpPr txBox="1"/>
          <p:nvPr/>
        </p:nvSpPr>
        <p:spPr>
          <a:xfrm>
            <a:off x="4660003" y="3049807"/>
            <a:ext cx="4020472" cy="4653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15000"/>
              </a:lnSpc>
              <a:buNone/>
            </a:pPr>
            <a:r>
              <a:rPr lang="en-US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Слова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на звук Ш в </a:t>
            </a:r>
            <a:r>
              <a:rPr lang="en-US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начале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слова</a:t>
            </a:r>
            <a:r>
              <a:rPr lang="en-US" sz="1300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5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997527" y="3049807"/>
            <a:ext cx="34910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 на звук С в начале слова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D:\для работы\картинный материал\Картинки для обследования произношения звуков раннего онтогенеза\Слайд4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67" t="10000" r="22500" b="12222"/>
          <a:stretch>
            <a:fillRect/>
          </a:stretch>
        </p:blipFill>
        <p:spPr bwMode="auto">
          <a:xfrm>
            <a:off x="731563" y="510324"/>
            <a:ext cx="1023551" cy="1023551"/>
          </a:xfrm>
          <a:prstGeom prst="rect">
            <a:avLst/>
          </a:prstGeom>
          <a:noFill/>
        </p:spPr>
      </p:pic>
      <p:pic>
        <p:nvPicPr>
          <p:cNvPr id="13" name="Picture 12" descr="D:\для работы\картинный материал\Картинки для обследования произношения звуков раннего онтогенеза\Слайд123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000" t="6667" r="18333" b="16667"/>
          <a:stretch>
            <a:fillRect/>
          </a:stretch>
        </p:blipFill>
        <p:spPr bwMode="auto">
          <a:xfrm>
            <a:off x="2964625" y="1577457"/>
            <a:ext cx="1524000" cy="1222744"/>
          </a:xfrm>
          <a:prstGeom prst="rect">
            <a:avLst/>
          </a:prstGeom>
          <a:noFill/>
        </p:spPr>
      </p:pic>
      <p:pic>
        <p:nvPicPr>
          <p:cNvPr id="14" name="Picture 3" descr="D:\для работы\картинный материал\Картинки для обследования произношения звуков раннего онтогенеза\Слайд8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67" t="13333" r="12500" b="17778"/>
          <a:stretch>
            <a:fillRect/>
          </a:stretch>
        </p:blipFill>
        <p:spPr bwMode="auto">
          <a:xfrm>
            <a:off x="418525" y="1789609"/>
            <a:ext cx="1336589" cy="1010592"/>
          </a:xfrm>
          <a:prstGeom prst="rect">
            <a:avLst/>
          </a:prstGeom>
          <a:noFill/>
        </p:spPr>
      </p:pic>
      <p:pic>
        <p:nvPicPr>
          <p:cNvPr id="15" name="Picture 6" descr="D:\для работы\картинный материал\Картинки для обследования произношения звуков раннего онтогенеза\Слайд16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333" t="1111" r="24167" b="11111"/>
          <a:stretch>
            <a:fillRect/>
          </a:stretch>
        </p:blipFill>
        <p:spPr bwMode="auto">
          <a:xfrm>
            <a:off x="2278216" y="513073"/>
            <a:ext cx="1046205" cy="1450004"/>
          </a:xfrm>
          <a:prstGeom prst="rect">
            <a:avLst/>
          </a:prstGeom>
          <a:noFill/>
        </p:spPr>
      </p:pic>
      <p:pic>
        <p:nvPicPr>
          <p:cNvPr id="16" name="Picture 5" descr="D:\для работы\картинный материал\Картинки для обследования произношения звуков раннего онтогенеза\Слайд43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2500" t="2222" r="12500" b="7778"/>
          <a:stretch>
            <a:fillRect/>
          </a:stretch>
        </p:blipFill>
        <p:spPr bwMode="auto">
          <a:xfrm>
            <a:off x="4610375" y="607065"/>
            <a:ext cx="1215278" cy="1262019"/>
          </a:xfrm>
          <a:prstGeom prst="rect">
            <a:avLst/>
          </a:prstGeom>
          <a:noFill/>
        </p:spPr>
      </p:pic>
      <p:pic>
        <p:nvPicPr>
          <p:cNvPr id="17" name="Picture 11" descr="D:\для работы\картинный материал\Картинки для обследования произношения звуков раннего онтогенеза\Слайд120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00" t="4444" r="17500" b="11111"/>
          <a:stretch>
            <a:fillRect/>
          </a:stretch>
        </p:blipFill>
        <p:spPr bwMode="auto">
          <a:xfrm>
            <a:off x="5910649" y="1348946"/>
            <a:ext cx="1431758" cy="1295400"/>
          </a:xfrm>
          <a:prstGeom prst="rect">
            <a:avLst/>
          </a:prstGeom>
          <a:noFill/>
        </p:spPr>
      </p:pic>
      <p:pic>
        <p:nvPicPr>
          <p:cNvPr id="18" name="Picture 6" descr="D:\для работы\картинный материал\Картинки для обследования произношения звуков раннего онтогенеза\Слайд54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000" t="3333" r="10000" b="4444"/>
          <a:stretch>
            <a:fillRect/>
          </a:stretch>
        </p:blipFill>
        <p:spPr bwMode="auto">
          <a:xfrm>
            <a:off x="7649188" y="214524"/>
            <a:ext cx="1379354" cy="1362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180359" cy="172942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1035" y="0"/>
            <a:ext cx="3272965" cy="1729423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8630400" y="4791400"/>
            <a:ext cx="589800" cy="307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1000" dirty="0"/>
          </a:p>
        </p:txBody>
      </p:sp>
      <p:sp>
        <p:nvSpPr>
          <p:cNvPr id="8" name="Text 2"/>
          <p:cNvSpPr txBox="1"/>
          <p:nvPr/>
        </p:nvSpPr>
        <p:spPr>
          <a:xfrm>
            <a:off x="0" y="1729423"/>
            <a:ext cx="40716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Пары со звуком С в середине
</a:t>
            </a:r>
            <a:endParaRPr lang="en-US" sz="1200" dirty="0"/>
          </a:p>
        </p:txBody>
      </p:sp>
      <p:sp>
        <p:nvSpPr>
          <p:cNvPr id="10" name="Text 4"/>
          <p:cNvSpPr txBox="1"/>
          <p:nvPr/>
        </p:nvSpPr>
        <p:spPr>
          <a:xfrm>
            <a:off x="6021602" y="1753221"/>
            <a:ext cx="40716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Пары со звуком Ш в середине
</a:t>
            </a:r>
            <a:endParaRPr lang="en-US" sz="1200" dirty="0"/>
          </a:p>
        </p:txBody>
      </p:sp>
      <p:sp>
        <p:nvSpPr>
          <p:cNvPr id="11" name="Text 5"/>
          <p:cNvSpPr txBox="1"/>
          <p:nvPr/>
        </p:nvSpPr>
        <p:spPr>
          <a:xfrm>
            <a:off x="418525" y="393900"/>
            <a:ext cx="8262000" cy="332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pic>
        <p:nvPicPr>
          <p:cNvPr id="13" name="Picture 3" descr="D:\для работы\картинный материал\Картинки для обследования произношения звуков раннего онтогенеза\Слайд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00" t="14444" r="15000" b="10000"/>
          <a:stretch>
            <a:fillRect/>
          </a:stretch>
        </p:blipFill>
        <p:spPr bwMode="auto">
          <a:xfrm>
            <a:off x="2936057" y="1832341"/>
            <a:ext cx="1441622" cy="1126785"/>
          </a:xfrm>
          <a:prstGeom prst="rect">
            <a:avLst/>
          </a:prstGeom>
          <a:noFill/>
        </p:spPr>
      </p:pic>
      <p:pic>
        <p:nvPicPr>
          <p:cNvPr id="14" name="Picture 13" descr="D:\для работы\картинный материал\Картинки для обследования произношения звуков раннего онтогенеза\Слайд130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833" t="11111" r="9167" b="10000"/>
          <a:stretch>
            <a:fillRect/>
          </a:stretch>
        </p:blipFill>
        <p:spPr bwMode="auto">
          <a:xfrm>
            <a:off x="4977483" y="2395734"/>
            <a:ext cx="1484386" cy="1171016"/>
          </a:xfrm>
          <a:prstGeom prst="rect">
            <a:avLst/>
          </a:prstGeom>
          <a:noFill/>
        </p:spPr>
      </p:pic>
      <p:pic>
        <p:nvPicPr>
          <p:cNvPr id="15" name="Picture 2" descr="D:\для работы\картинный материал\Картинки для обследования произношения звуков раннего онтогенеза\Слайд3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397" t="10345" r="14655" b="6897"/>
          <a:stretch>
            <a:fillRect/>
          </a:stretch>
        </p:blipFill>
        <p:spPr bwMode="auto">
          <a:xfrm>
            <a:off x="1887150" y="3091764"/>
            <a:ext cx="1600200" cy="1506070"/>
          </a:xfrm>
          <a:prstGeom prst="rect">
            <a:avLst/>
          </a:prstGeom>
          <a:noFill/>
        </p:spPr>
      </p:pic>
      <p:pic>
        <p:nvPicPr>
          <p:cNvPr id="16" name="Picture 5" descr="D:\для работы\картинный материал\Картинки для обследования произношения звуков раннего онтогенеза\Слайд131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167" t="3333" r="21667" b="10000"/>
          <a:stretch>
            <a:fillRect/>
          </a:stretch>
        </p:blipFill>
        <p:spPr bwMode="auto">
          <a:xfrm>
            <a:off x="4209280" y="3566750"/>
            <a:ext cx="1317869" cy="144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700" y="3207569"/>
            <a:ext cx="8216700" cy="1949861"/>
          </a:xfrm>
          <a:prstGeom prst="rect">
            <a:avLst/>
          </a:prstGeom>
        </p:spPr>
      </p:pic>
      <p:sp>
        <p:nvSpPr>
          <p:cNvPr id="7" name="Text 2"/>
          <p:cNvSpPr txBox="1"/>
          <p:nvPr/>
        </p:nvSpPr>
        <p:spPr>
          <a:xfrm>
            <a:off x="418525" y="0"/>
            <a:ext cx="8216700" cy="67962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Раздели слова по звуку в конце слова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8" name="Text 3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1000" dirty="0"/>
          </a:p>
        </p:txBody>
      </p:sp>
      <p:pic>
        <p:nvPicPr>
          <p:cNvPr id="9" name="Picture 8" descr="D:\для работы\картинный материал\Картинки для обследования произношения звуков раннего онтогенеза\Слайд19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500" t="18889" r="12500" b="7778"/>
          <a:stretch>
            <a:fillRect/>
          </a:stretch>
        </p:blipFill>
        <p:spPr bwMode="auto">
          <a:xfrm>
            <a:off x="418525" y="405713"/>
            <a:ext cx="1662545" cy="1219200"/>
          </a:xfrm>
          <a:prstGeom prst="rect">
            <a:avLst/>
          </a:prstGeom>
          <a:noFill/>
        </p:spPr>
      </p:pic>
      <p:pic>
        <p:nvPicPr>
          <p:cNvPr id="11" name="Picture 7" descr="D:\для работы\картинный материал\Картинки для обследования произношения звуков раннего онтогенеза\Слайд18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167" t="1111" r="17500" b="4444"/>
          <a:stretch>
            <a:fillRect/>
          </a:stretch>
        </p:blipFill>
        <p:spPr bwMode="auto">
          <a:xfrm>
            <a:off x="3857368" y="729048"/>
            <a:ext cx="1255059" cy="1524000"/>
          </a:xfrm>
          <a:prstGeom prst="rect">
            <a:avLst/>
          </a:prstGeom>
          <a:noFill/>
        </p:spPr>
      </p:pic>
      <p:pic>
        <p:nvPicPr>
          <p:cNvPr id="12" name="Picture 9" descr="D:\для работы\картинный материал\Картинки для обследования произношения звуков раннего онтогенеза\Слайд8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BFFFD"/>
              </a:clrFrom>
              <a:clrTo>
                <a:srgbClr val="FBFFFD">
                  <a:alpha val="0"/>
                </a:srgbClr>
              </a:clrTo>
            </a:clrChange>
          </a:blip>
          <a:srcRect l="23333" t="1111" r="25000" b="5556"/>
          <a:stretch>
            <a:fillRect/>
          </a:stretch>
        </p:blipFill>
        <p:spPr bwMode="auto">
          <a:xfrm>
            <a:off x="7160740" y="497990"/>
            <a:ext cx="1295400" cy="1755058"/>
          </a:xfrm>
          <a:prstGeom prst="rect">
            <a:avLst/>
          </a:prstGeom>
          <a:noFill/>
        </p:spPr>
      </p:pic>
      <p:sp>
        <p:nvSpPr>
          <p:cNvPr id="13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Picture backgroun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638" y="1281866"/>
            <a:ext cx="1652730" cy="165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2"/>
          <p:cNvSpPr txBox="1"/>
          <p:nvPr/>
        </p:nvSpPr>
        <p:spPr>
          <a:xfrm>
            <a:off x="1" y="0"/>
            <a:ext cx="9322504" cy="732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4 лишний</a:t>
            </a:r>
            <a:r>
              <a:rPr 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Arial" pitchFamily="34" charset="-122"/>
                <a:cs typeface="Times New Roman" panose="02020603050405020304" pitchFamily="18" charset="0"/>
              </a:rPr>
              <a:t>
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3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10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08" y="589863"/>
            <a:ext cx="1687319" cy="2027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000" y="712788"/>
            <a:ext cx="1950536" cy="168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205" y="589863"/>
            <a:ext cx="2340941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444" y="350265"/>
            <a:ext cx="1547426" cy="2046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548" y="2773301"/>
            <a:ext cx="1296988" cy="201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08" y="2732733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994" y="2935612"/>
            <a:ext cx="1576388" cy="185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9146" y="2773301"/>
            <a:ext cx="2227263" cy="222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A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0"/>
          <p:cNvSpPr txBox="1"/>
          <p:nvPr/>
        </p:nvSpPr>
        <p:spPr>
          <a:xfrm>
            <a:off x="418525" y="86497"/>
            <a:ext cx="8262000" cy="494271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Повтори скороговорку</a:t>
            </a: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endParaRPr lang="en-US" sz="2400" dirty="0"/>
          </a:p>
        </p:txBody>
      </p:sp>
      <p:sp>
        <p:nvSpPr>
          <p:cNvPr id="8" name="Text 1"/>
          <p:cNvSpPr txBox="1"/>
          <p:nvPr/>
        </p:nvSpPr>
        <p:spPr>
          <a:xfrm>
            <a:off x="8630400" y="4791400"/>
            <a:ext cx="589800" cy="377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1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10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004" y="1503680"/>
            <a:ext cx="5041556" cy="2384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165</Words>
  <Application>Microsoft Office PowerPoint</Application>
  <PresentationFormat>Экран (16:9)</PresentationFormat>
  <Paragraphs>42</Paragraphs>
  <Slides>11</Slides>
  <Notes>9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UserPC</cp:lastModifiedBy>
  <cp:revision>12</cp:revision>
  <dcterms:created xsi:type="dcterms:W3CDTF">2026-02-19T09:15:23Z</dcterms:created>
  <dcterms:modified xsi:type="dcterms:W3CDTF">2026-02-27T06:08:05Z</dcterms:modified>
</cp:coreProperties>
</file>